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20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eau, Annie-Mylene (ASD-N)" initials="CA(" lastIdx="1" clrIdx="0">
    <p:extLst>
      <p:ext uri="{19B8F6BF-5375-455C-9EA6-DF929625EA0E}">
        <p15:presenceInfo xmlns:p15="http://schemas.microsoft.com/office/powerpoint/2012/main" userId="S::annie-mylene.comeau@nbed.nb.ca::fd9e5e83-2515-4f49-b634-507e8252ba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30T20:56:58.300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591AC-B2A8-46E2-AB1D-DF68AE144B6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6438"/>
            <a:ext cx="5680075" cy="3695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E71C1-D864-4A14-B7A7-1DF8CDFE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1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9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1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4F6EE328-6AFF-436B-881F-213D56084544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4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9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4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0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8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7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C5EFB91-0324-450E-B17F-36DC0ECCE413}" type="datetimeFigureOut">
              <a:rPr lang="en-US" smtClean="0"/>
              <a:t>9/10/2021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7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3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nnie-mylene.comeau@nbed.nb.ca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6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C4535-33CC-4703-B5EA-92A83A27D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110054"/>
            <a:ext cx="6558608" cy="4580300"/>
          </a:xfrm>
        </p:spPr>
        <p:txBody>
          <a:bodyPr>
            <a:normAutofit/>
          </a:bodyPr>
          <a:lstStyle/>
          <a:p>
            <a:pPr algn="r"/>
            <a:r>
              <a:rPr lang="fr-CA" sz="8800">
                <a:latin typeface="Bradley Hand ITC" panose="03070402050302030203" pitchFamily="66" charset="0"/>
              </a:rPr>
              <a:t>Informations destinées aux parents</a:t>
            </a:r>
            <a:endParaRPr lang="en-US" sz="8800">
              <a:latin typeface="Bradley Hand ITC" panose="03070402050302030203" pitchFamily="66" charset="0"/>
            </a:endParaRP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EEC65-9D8E-4664-9B29-0DC1EEDB5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1947" y="1678210"/>
            <a:ext cx="2989007" cy="3443988"/>
          </a:xfrm>
        </p:spPr>
        <p:txBody>
          <a:bodyPr anchor="ctr">
            <a:normAutofit/>
          </a:bodyPr>
          <a:lstStyle/>
          <a:p>
            <a:r>
              <a:rPr lang="fr-CA" i="1">
                <a:solidFill>
                  <a:srgbClr val="000000"/>
                </a:solidFill>
              </a:rPr>
              <a:t>Mylène Comeau Immersion 4e</a:t>
            </a:r>
            <a:endParaRPr lang="en-US" i="1">
              <a:solidFill>
                <a:srgbClr val="000000"/>
              </a:solidFill>
            </a:endParaRP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46920" y="5257800"/>
            <a:chExt cx="1080904" cy="108090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93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D8DA-0F36-448A-9D3B-56763179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Les présentations</a:t>
            </a:r>
            <a:r>
              <a:rPr lang="fr-CA" sz="4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19EEF-6BB9-4B71-933C-668E657FC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057" y="5020056"/>
            <a:ext cx="11255829" cy="1066800"/>
          </a:xfrm>
        </p:spPr>
        <p:txBody>
          <a:bodyPr>
            <a:noAutofit/>
          </a:bodyPr>
          <a:lstStyle/>
          <a:p>
            <a:pPr algn="just"/>
            <a:r>
              <a:rPr lang="fr-CA" sz="2800" b="1" i="1" u="none" strike="noStrike" dirty="0">
                <a:effectLst/>
                <a:latin typeface="Bradley Hand ITC" panose="03070402050302030203" pitchFamily="66" charset="0"/>
              </a:rPr>
              <a:t>Les élèves ont la chance de faire des présentations en classe régulièrement. </a:t>
            </a:r>
            <a:r>
              <a:rPr lang="fr-CA" sz="2800" b="1" i="1" dirty="0">
                <a:latin typeface="Bradley Hand ITC" panose="03070402050302030203" pitchFamily="66" charset="0"/>
              </a:rPr>
              <a:t>C’est l’occasion d’améliorer leurs habilitées langagières</a:t>
            </a:r>
          </a:p>
          <a:p>
            <a:pPr algn="just"/>
            <a:r>
              <a:rPr lang="fr-CA" sz="2800" b="1" i="1" dirty="0">
                <a:latin typeface="Bradley Hand ITC" panose="03070402050302030203" pitchFamily="66" charset="0"/>
              </a:rPr>
              <a:t>Tous types de travail est une opportunité de présentation.</a:t>
            </a:r>
            <a:endParaRPr lang="en-US" sz="28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FB3F66-13BA-4514-93D0-7C3426936851}"/>
              </a:ext>
            </a:extLst>
          </p:cNvPr>
          <p:cNvSpPr txBox="1"/>
          <p:nvPr/>
        </p:nvSpPr>
        <p:spPr>
          <a:xfrm>
            <a:off x="4863548" y="490330"/>
            <a:ext cx="6584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u="sng" dirty="0" err="1"/>
              <a:t>Presentations</a:t>
            </a:r>
            <a:endParaRPr lang="fr-CA" i="1" u="sng" dirty="0"/>
          </a:p>
          <a:p>
            <a:r>
              <a:rPr lang="fr-CA" i="1" dirty="0" err="1"/>
              <a:t>Every</a:t>
            </a:r>
            <a:r>
              <a:rPr lang="fr-CA" i="1" dirty="0"/>
              <a:t> </a:t>
            </a:r>
            <a:r>
              <a:rPr lang="fr-CA" i="1" dirty="0" err="1"/>
              <a:t>work</a:t>
            </a:r>
            <a:r>
              <a:rPr lang="fr-CA" i="1" dirty="0"/>
              <a:t> in class </a:t>
            </a:r>
            <a:r>
              <a:rPr lang="fr-CA" i="1" dirty="0" err="1"/>
              <a:t>may</a:t>
            </a:r>
            <a:r>
              <a:rPr lang="fr-CA" i="1" dirty="0"/>
              <a:t> </a:t>
            </a:r>
            <a:r>
              <a:rPr lang="fr-CA" i="1" dirty="0" err="1"/>
              <a:t>be</a:t>
            </a:r>
            <a:r>
              <a:rPr lang="fr-CA" i="1" dirty="0"/>
              <a:t> </a:t>
            </a:r>
            <a:r>
              <a:rPr lang="fr-CA" i="1" dirty="0" err="1"/>
              <a:t>subject</a:t>
            </a:r>
            <a:r>
              <a:rPr lang="fr-CA" i="1" dirty="0"/>
              <a:t> to </a:t>
            </a:r>
            <a:r>
              <a:rPr lang="fr-CA" i="1" dirty="0" err="1"/>
              <a:t>presentation</a:t>
            </a:r>
            <a:r>
              <a:rPr lang="fr-C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9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5F77-6969-43E7-9F24-EC238B97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La circulation dans l’école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E95F9-C8A4-41D0-B786-F8525E6E9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1886" y="4745736"/>
            <a:ext cx="11800114" cy="1066800"/>
          </a:xfrm>
        </p:spPr>
        <p:txBody>
          <a:bodyPr>
            <a:noAutofit/>
          </a:bodyPr>
          <a:lstStyle/>
          <a:p>
            <a:pPr algn="just"/>
            <a:r>
              <a:rPr lang="fr-CA" sz="2800" b="1" i="1" u="none" strike="noStrike" dirty="0">
                <a:effectLst/>
                <a:latin typeface="Bradley Hand ITC" panose="03070402050302030203" pitchFamily="66" charset="0"/>
              </a:rPr>
              <a:t>La circulation dans l’école se fait, dans la mesure du possible, du côté droit du couloir. Celle-ci est guidée par un adulte à chaque fois que les élèves doivent se déplacer pour se rendre à la cour de récréation, au gymnase, au local de musique, etc. </a:t>
            </a:r>
            <a:endParaRPr 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B766E-1D01-4FB7-A869-CE61FB98B4BE}"/>
              </a:ext>
            </a:extLst>
          </p:cNvPr>
          <p:cNvSpPr txBox="1"/>
          <p:nvPr/>
        </p:nvSpPr>
        <p:spPr>
          <a:xfrm>
            <a:off x="5340626" y="781878"/>
            <a:ext cx="6427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u="sng" dirty="0" err="1"/>
              <a:t>School</a:t>
            </a:r>
            <a:r>
              <a:rPr lang="fr-CA" i="1" u="sng" dirty="0"/>
              <a:t> </a:t>
            </a:r>
            <a:r>
              <a:rPr lang="fr-CA" i="1" u="sng" dirty="0" err="1"/>
              <a:t>traffic</a:t>
            </a:r>
            <a:endParaRPr lang="fr-CA" i="1" u="sng" dirty="0"/>
          </a:p>
          <a:p>
            <a:r>
              <a:rPr lang="fr-CA" i="1" dirty="0" err="1"/>
              <a:t>Every</a:t>
            </a:r>
            <a:r>
              <a:rPr lang="fr-CA" i="1" dirty="0"/>
              <a:t> </a:t>
            </a:r>
            <a:r>
              <a:rPr lang="fr-CA" i="1" dirty="0" err="1"/>
              <a:t>travel</a:t>
            </a:r>
            <a:r>
              <a:rPr lang="fr-CA" i="1" dirty="0"/>
              <a:t> must </a:t>
            </a:r>
            <a:r>
              <a:rPr lang="fr-CA" i="1" dirty="0" err="1"/>
              <a:t>be</a:t>
            </a:r>
            <a:r>
              <a:rPr lang="fr-CA" i="1" dirty="0"/>
              <a:t> at the right of the hall.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9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9C23-9484-4F68-A177-3AB52C58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La cour de récréation</a:t>
            </a:r>
            <a:r>
              <a:rPr lang="fr-CA" sz="4000" b="0" i="0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​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F14C1-1D17-41A3-8BA6-63717F33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5020056"/>
            <a:ext cx="9846734" cy="1066800"/>
          </a:xfrm>
        </p:spPr>
        <p:txBody>
          <a:bodyPr>
            <a:noAutofit/>
          </a:bodyPr>
          <a:lstStyle/>
          <a:p>
            <a:pPr algn="just"/>
            <a:r>
              <a:rPr lang="fr-CA" sz="2800" b="1" dirty="0">
                <a:latin typeface="Bradley Hand ITC" panose="03070402050302030203" pitchFamily="66" charset="0"/>
              </a:rPr>
              <a:t>La cour n’est plus divisée, alors les élèves peuvent jouer avec différentes classes.</a:t>
            </a:r>
            <a:endParaRPr lang="en-US" sz="2800" b="1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B65D9-2882-46DD-BC74-B7080C82047A}"/>
              </a:ext>
            </a:extLst>
          </p:cNvPr>
          <p:cNvSpPr txBox="1"/>
          <p:nvPr/>
        </p:nvSpPr>
        <p:spPr>
          <a:xfrm>
            <a:off x="5902036" y="568036"/>
            <a:ext cx="61514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i="1" u="sng" dirty="0" err="1">
                <a:latin typeface="Bradley Hand ITC" panose="03070402050302030203" pitchFamily="66" charset="0"/>
              </a:rPr>
              <a:t>Playground</a:t>
            </a:r>
            <a:endParaRPr lang="fr-CA" sz="2200" b="1" i="1" u="sng" dirty="0">
              <a:latin typeface="Bradley Hand ITC" panose="03070402050302030203" pitchFamily="66" charset="0"/>
            </a:endParaRPr>
          </a:p>
          <a:p>
            <a:r>
              <a:rPr lang="fr-CA" sz="2200" b="1" i="1" dirty="0">
                <a:latin typeface="Bradley Hand ITC" panose="03070402050302030203" pitchFamily="66" charset="0"/>
              </a:rPr>
              <a:t>The </a:t>
            </a:r>
            <a:r>
              <a:rPr lang="fr-CA" sz="2200" b="1" i="1" dirty="0" err="1">
                <a:latin typeface="Bradley Hand ITC" panose="03070402050302030203" pitchFamily="66" charset="0"/>
              </a:rPr>
              <a:t>school</a:t>
            </a:r>
            <a:r>
              <a:rPr lang="fr-CA" sz="2200" b="1" i="1" dirty="0">
                <a:latin typeface="Bradley Hand ITC" panose="03070402050302030203" pitchFamily="66" charset="0"/>
              </a:rPr>
              <a:t> </a:t>
            </a:r>
            <a:r>
              <a:rPr lang="fr-CA" sz="2200" b="1" i="1" dirty="0" err="1">
                <a:latin typeface="Bradley Hand ITC" panose="03070402050302030203" pitchFamily="66" charset="0"/>
              </a:rPr>
              <a:t>playground</a:t>
            </a:r>
            <a:r>
              <a:rPr lang="fr-CA" sz="2200" b="1" i="1" dirty="0">
                <a:latin typeface="Bradley Hand ITC" panose="03070402050302030203" pitchFamily="66" charset="0"/>
              </a:rPr>
              <a:t> </a:t>
            </a:r>
            <a:r>
              <a:rPr lang="fr-CA" sz="2200" b="1" i="1" dirty="0" err="1">
                <a:latin typeface="Bradley Hand ITC" panose="03070402050302030203" pitchFamily="66" charset="0"/>
              </a:rPr>
              <a:t>is</a:t>
            </a:r>
            <a:r>
              <a:rPr lang="fr-CA" sz="2200" b="1" i="1" dirty="0">
                <a:latin typeface="Bradley Hand ITC" panose="03070402050302030203" pitchFamily="66" charset="0"/>
              </a:rPr>
              <a:t> not </a:t>
            </a:r>
            <a:r>
              <a:rPr lang="fr-CA" sz="2200" b="1" i="1" dirty="0" err="1">
                <a:latin typeface="Bradley Hand ITC" panose="03070402050302030203" pitchFamily="66" charset="0"/>
              </a:rPr>
              <a:t>divided</a:t>
            </a:r>
            <a:r>
              <a:rPr lang="fr-CA" sz="2200" b="1" i="1" dirty="0">
                <a:latin typeface="Bradley Hand ITC" panose="03070402050302030203" pitchFamily="66" charset="0"/>
              </a:rPr>
              <a:t> </a:t>
            </a:r>
            <a:r>
              <a:rPr lang="fr-CA" sz="2200" b="1" i="1" dirty="0" err="1">
                <a:latin typeface="Bradley Hand ITC" panose="03070402050302030203" pitchFamily="66" charset="0"/>
              </a:rPr>
              <a:t>this</a:t>
            </a:r>
            <a:r>
              <a:rPr lang="fr-CA" sz="2200" b="1" i="1" dirty="0">
                <a:latin typeface="Bradley Hand ITC" panose="03070402050302030203" pitchFamily="66" charset="0"/>
              </a:rPr>
              <a:t> </a:t>
            </a:r>
            <a:r>
              <a:rPr lang="fr-CA" sz="2200" b="1" i="1" dirty="0" err="1">
                <a:latin typeface="Bradley Hand ITC" panose="03070402050302030203" pitchFamily="66" charset="0"/>
              </a:rPr>
              <a:t>year</a:t>
            </a:r>
            <a:r>
              <a:rPr lang="fr-CA" sz="2200" b="1" i="1" dirty="0">
                <a:latin typeface="Bradley Hand ITC" panose="03070402050302030203" pitchFamily="66" charset="0"/>
              </a:rPr>
              <a:t>.</a:t>
            </a:r>
            <a:endParaRPr lang="en-US" sz="2200" b="1" i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8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EA9E-0F49-4F59-9481-D6B84CA1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Les évaluations</a:t>
            </a:r>
            <a:r>
              <a:rPr lang="fr-CA" sz="4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8B5AA-D571-4973-BEEA-C3D04170D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24" y="3846786"/>
            <a:ext cx="12065876" cy="3011214"/>
          </a:xfrm>
        </p:spPr>
        <p:txBody>
          <a:bodyPr>
            <a:noAutofit/>
          </a:bodyPr>
          <a:lstStyle/>
          <a:p>
            <a:pPr algn="just"/>
            <a:r>
              <a:rPr lang="fr-CA" sz="2400" b="1" i="0" u="none" strike="noStrike" dirty="0">
                <a:effectLst/>
                <a:latin typeface="Bradley Hand ITC" panose="03070402050302030203" pitchFamily="66" charset="0"/>
              </a:rPr>
              <a:t>Votre enfant est évalué régulièrement d’une façon ou d’une autre et non seulement lorsque vient le temps de lui remettre son bulletin.</a:t>
            </a:r>
          </a:p>
          <a:p>
            <a:pPr algn="just"/>
            <a:r>
              <a:rPr lang="fr-CA" sz="2400" b="1" i="0" u="none" strike="noStrike" dirty="0">
                <a:effectLst/>
                <a:latin typeface="Bradley Hand ITC" panose="03070402050302030203" pitchFamily="66" charset="0"/>
              </a:rPr>
              <a:t> Il existe plusieurs façons d’évaluer votre enfant. Par exemple, je peux prendre des notes lorsqu’il/elle est au travail ou je peux lui demander de m’expliquer son travail dans ses mots. </a:t>
            </a:r>
          </a:p>
          <a:p>
            <a:pPr algn="just"/>
            <a:r>
              <a:rPr lang="fr-CA" sz="2400" b="1" i="0" u="none" strike="noStrike" dirty="0">
                <a:effectLst/>
                <a:latin typeface="Bradley Hand ITC" panose="03070402050302030203" pitchFamily="66" charset="0"/>
              </a:rPr>
              <a:t>D’autres fois,  l’évaluation peut prendre la forme traditionnelle d’un travail d’écriture ou une évaluation en mathématiques. Certains travaux évalués seront envoyés à la maison au courant de l’année. Tous les élèves ont droit à des outils de travail ou à du matériels de manipulation lors des évaluations. </a:t>
            </a:r>
            <a:endParaRPr lang="en-US" sz="2400" b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DA276-0186-4B7A-BBB5-8FF17FEB9A17}"/>
              </a:ext>
            </a:extLst>
          </p:cNvPr>
          <p:cNvSpPr txBox="1"/>
          <p:nvPr/>
        </p:nvSpPr>
        <p:spPr>
          <a:xfrm>
            <a:off x="4488873" y="255800"/>
            <a:ext cx="7703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i="1" u="sng" dirty="0" err="1">
                <a:latin typeface="Bradley Hand ITC" panose="03070402050302030203" pitchFamily="66" charset="0"/>
              </a:rPr>
              <a:t>Evaluation</a:t>
            </a:r>
            <a:endParaRPr lang="fr-CA" sz="2000" b="1" i="1" u="sng" dirty="0">
              <a:latin typeface="Bradley Hand ITC" panose="03070402050302030203" pitchFamily="66" charset="0"/>
            </a:endParaRPr>
          </a:p>
          <a:p>
            <a:r>
              <a:rPr lang="fr-CA" sz="2000" b="1" i="1" dirty="0" err="1">
                <a:latin typeface="Bradley Hand ITC" panose="03070402050302030203" pitchFamily="66" charset="0"/>
              </a:rPr>
              <a:t>Students</a:t>
            </a:r>
            <a:r>
              <a:rPr lang="fr-CA" sz="2000" b="1" i="1" dirty="0">
                <a:latin typeface="Bradley Hand ITC" panose="03070402050302030203" pitchFamily="66" charset="0"/>
              </a:rPr>
              <a:t> are </a:t>
            </a:r>
            <a:r>
              <a:rPr lang="fr-CA" sz="2000" b="1" i="1" dirty="0" err="1">
                <a:latin typeface="Bradley Hand ITC" panose="03070402050302030203" pitchFamily="66" charset="0"/>
              </a:rPr>
              <a:t>evaluated</a:t>
            </a:r>
            <a:r>
              <a:rPr lang="fr-CA" sz="2000" b="1" i="1" dirty="0">
                <a:latin typeface="Bradley Hand ITC" panose="03070402050302030203" pitchFamily="66" charset="0"/>
              </a:rPr>
              <a:t> on </a:t>
            </a:r>
            <a:r>
              <a:rPr lang="fr-CA" sz="2000" b="1" i="1" dirty="0" err="1">
                <a:latin typeface="Bradley Hand ITC" panose="03070402050302030203" pitchFamily="66" charset="0"/>
              </a:rPr>
              <a:t>many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things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such</a:t>
            </a:r>
            <a:r>
              <a:rPr lang="fr-CA" sz="2000" b="1" i="1" dirty="0">
                <a:latin typeface="Bradley Hand ITC" panose="03070402050302030203" pitchFamily="66" charset="0"/>
              </a:rPr>
              <a:t> as: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CA" sz="2000" b="1" i="1" dirty="0" err="1">
                <a:latin typeface="Bradley Hand ITC" panose="03070402050302030203" pitchFamily="66" charset="0"/>
              </a:rPr>
              <a:t>During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classroom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when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they</a:t>
            </a:r>
            <a:r>
              <a:rPr lang="fr-CA" sz="2000" b="1" i="1" dirty="0">
                <a:latin typeface="Bradley Hand ITC" panose="03070402050302030203" pitchFamily="66" charset="0"/>
              </a:rPr>
              <a:t> are at </a:t>
            </a:r>
            <a:r>
              <a:rPr lang="fr-CA" sz="2000" b="1" i="1" dirty="0" err="1">
                <a:latin typeface="Bradley Hand ITC" panose="03070402050302030203" pitchFamily="66" charset="0"/>
              </a:rPr>
              <a:t>work</a:t>
            </a:r>
            <a:endParaRPr lang="fr-CA" sz="2000" b="1" i="1" dirty="0">
              <a:latin typeface="Bradley Hand ITC" panose="03070402050302030203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CA" sz="2000" b="1" i="1" dirty="0" err="1">
                <a:latin typeface="Bradley Hand ITC" panose="03070402050302030203" pitchFamily="66" charset="0"/>
              </a:rPr>
              <a:t>Student</a:t>
            </a:r>
            <a:r>
              <a:rPr lang="fr-CA" sz="2000" b="1" i="1" dirty="0">
                <a:latin typeface="Bradley Hand ITC" panose="03070402050302030203" pitchFamily="66" charset="0"/>
              </a:rPr>
              <a:t> can </a:t>
            </a:r>
            <a:r>
              <a:rPr lang="fr-CA" sz="2000" b="1" i="1" dirty="0" err="1">
                <a:latin typeface="Bradley Hand ITC" panose="03070402050302030203" pitchFamily="66" charset="0"/>
              </a:rPr>
              <a:t>be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ask</a:t>
            </a:r>
            <a:r>
              <a:rPr lang="fr-CA" sz="2000" b="1" i="1" dirty="0">
                <a:latin typeface="Bradley Hand ITC" panose="03070402050302030203" pitchFamily="66" charset="0"/>
              </a:rPr>
              <a:t> to </a:t>
            </a:r>
            <a:r>
              <a:rPr lang="fr-CA" sz="2000" b="1" i="1" dirty="0" err="1">
                <a:latin typeface="Bradley Hand ITC" panose="03070402050302030203" pitchFamily="66" charset="0"/>
              </a:rPr>
              <a:t>explain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his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work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with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his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own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words</a:t>
            </a:r>
            <a:endParaRPr lang="fr-CA" sz="2000" b="1" i="1" dirty="0">
              <a:latin typeface="Bradley Hand ITC" panose="03070402050302030203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CA" sz="2000" b="1" i="1" dirty="0" err="1">
                <a:latin typeface="Bradley Hand ITC" panose="03070402050302030203" pitchFamily="66" charset="0"/>
              </a:rPr>
              <a:t>Traditional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evaluation</a:t>
            </a:r>
            <a:r>
              <a:rPr lang="fr-CA" sz="2000" b="1" i="1" dirty="0">
                <a:latin typeface="Bradley Hand ITC" panose="03070402050302030203" pitchFamily="66" charset="0"/>
              </a:rPr>
              <a:t> in </a:t>
            </a:r>
            <a:r>
              <a:rPr lang="fr-CA" sz="2000" b="1" i="1" dirty="0" err="1">
                <a:latin typeface="Bradley Hand ITC" panose="03070402050302030203" pitchFamily="66" charset="0"/>
              </a:rPr>
              <a:t>mathematique</a:t>
            </a:r>
            <a:r>
              <a:rPr lang="fr-CA" sz="2000" b="1" i="1" dirty="0">
                <a:latin typeface="Bradley Hand ITC" panose="03070402050302030203" pitchFamily="66" charset="0"/>
              </a:rPr>
              <a:t> or in </a:t>
            </a:r>
            <a:r>
              <a:rPr lang="fr-CA" sz="2000" b="1" i="1" dirty="0" err="1">
                <a:latin typeface="Bradley Hand ITC" panose="03070402050302030203" pitchFamily="66" charset="0"/>
              </a:rPr>
              <a:t>writing</a:t>
            </a:r>
            <a:endParaRPr lang="fr-CA" sz="2000" b="1" i="1" dirty="0">
              <a:latin typeface="Bradley Hand ITC" panose="03070402050302030203" pitchFamily="66" charset="0"/>
            </a:endParaRPr>
          </a:p>
          <a:p>
            <a:r>
              <a:rPr lang="fr-CA" sz="2000" b="1" i="1" dirty="0">
                <a:latin typeface="Bradley Hand ITC" panose="03070402050302030203" pitchFamily="66" charset="0"/>
              </a:rPr>
              <a:t>I </a:t>
            </a:r>
            <a:r>
              <a:rPr lang="fr-CA" sz="2000" b="1" i="1" dirty="0" err="1">
                <a:latin typeface="Bradley Hand ITC" panose="03070402050302030203" pitchFamily="66" charset="0"/>
              </a:rPr>
              <a:t>will</a:t>
            </a:r>
            <a:r>
              <a:rPr lang="fr-CA" sz="2000" b="1" i="1" dirty="0">
                <a:latin typeface="Bradley Hand ITC" panose="03070402050302030203" pitchFamily="66" charset="0"/>
              </a:rPr>
              <a:t> </a:t>
            </a:r>
            <a:r>
              <a:rPr lang="fr-CA" sz="2000" b="1" i="1" dirty="0" err="1">
                <a:latin typeface="Bradley Hand ITC" panose="03070402050302030203" pitchFamily="66" charset="0"/>
              </a:rPr>
              <a:t>send</a:t>
            </a:r>
            <a:r>
              <a:rPr lang="fr-CA" sz="2000" b="1" i="1" dirty="0">
                <a:latin typeface="Bradley Hand ITC" panose="03070402050302030203" pitchFamily="66" charset="0"/>
              </a:rPr>
              <a:t> a few </a:t>
            </a:r>
            <a:r>
              <a:rPr lang="fr-CA" sz="2000" b="1" i="1" dirty="0" err="1">
                <a:latin typeface="Bradley Hand ITC" panose="03070402050302030203" pitchFamily="66" charset="0"/>
              </a:rPr>
              <a:t>evaluation</a:t>
            </a:r>
            <a:r>
              <a:rPr lang="fr-CA" sz="2000" b="1" i="1" dirty="0">
                <a:latin typeface="Bradley Hand ITC" panose="03070402050302030203" pitchFamily="66" charset="0"/>
              </a:rPr>
              <a:t> at home </a:t>
            </a:r>
            <a:r>
              <a:rPr lang="fr-CA" sz="2000" b="1" i="1" dirty="0" err="1">
                <a:latin typeface="Bradley Hand ITC" panose="03070402050302030203" pitchFamily="66" charset="0"/>
              </a:rPr>
              <a:t>during</a:t>
            </a:r>
            <a:r>
              <a:rPr lang="fr-CA" sz="2000" b="1" i="1" dirty="0">
                <a:latin typeface="Bradley Hand ITC" panose="03070402050302030203" pitchFamily="66" charset="0"/>
              </a:rPr>
              <a:t> the </a:t>
            </a:r>
            <a:r>
              <a:rPr lang="fr-CA" sz="2000" b="1" i="1" dirty="0" err="1">
                <a:latin typeface="Bradley Hand ITC" panose="03070402050302030203" pitchFamily="66" charset="0"/>
              </a:rPr>
              <a:t>year</a:t>
            </a:r>
            <a:r>
              <a:rPr lang="fr-CA" sz="2000" b="1" i="1" dirty="0">
                <a:latin typeface="Bradley Hand ITC" panose="03070402050302030203" pitchFamily="66" charset="0"/>
              </a:rPr>
              <a:t>.</a:t>
            </a:r>
            <a:endParaRPr lang="en-US" sz="2000" b="1" i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C3DB-E3A8-4EDA-89FD-1D448D405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Cette année, je vais engeigner le français, les mathématiques, les sciences humaines, le mieux-être, les sciences , les arts, la musique, ainsi que l’éducation physique. Pour connaitre les objectifs des programmes d’étude de la 4</a:t>
            </a:r>
            <a:r>
              <a:rPr lang="fr-FR" sz="2400" i="0" u="none" strike="noStrike" baseline="30000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e</a:t>
            </a:r>
            <a:r>
              <a:rPr lang="fr-FR" sz="2400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 année, vous pouvez vous rendre à l’adresse électronique ci-dessous:</a:t>
            </a:r>
            <a:r>
              <a:rPr lang="fr-FR" sz="2400" i="0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​</a:t>
            </a:r>
            <a:br>
              <a:rPr lang="fr-FR" sz="20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28351-D33C-453D-B39C-D125C3751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https://www2.gnb.ca/content/dam/gnb/Departments/ed/pdf/K12/curric/FSL/ProgrammeDetudes4eFILA.pdf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5F3A84-FA75-41AA-97BC-DFCC2358B0B2}"/>
              </a:ext>
            </a:extLst>
          </p:cNvPr>
          <p:cNvSpPr txBox="1"/>
          <p:nvPr/>
        </p:nvSpPr>
        <p:spPr>
          <a:xfrm>
            <a:off x="4959927" y="221673"/>
            <a:ext cx="6913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latin typeface="Bradley Hand ITC" panose="03070402050302030203" pitchFamily="66" charset="0"/>
              </a:rPr>
              <a:t>This </a:t>
            </a:r>
            <a:r>
              <a:rPr lang="fr-CA" sz="2000" b="1" dirty="0" err="1">
                <a:latin typeface="Bradley Hand ITC" panose="03070402050302030203" pitchFamily="66" charset="0"/>
              </a:rPr>
              <a:t>year</a:t>
            </a:r>
            <a:r>
              <a:rPr lang="fr-CA" sz="2000" b="1" dirty="0">
                <a:latin typeface="Bradley Hand ITC" panose="03070402050302030203" pitchFamily="66" charset="0"/>
              </a:rPr>
              <a:t> I </a:t>
            </a:r>
            <a:r>
              <a:rPr lang="fr-CA" sz="2000" b="1" dirty="0" err="1">
                <a:latin typeface="Bradley Hand ITC" panose="03070402050302030203" pitchFamily="66" charset="0"/>
              </a:rPr>
              <a:t>will</a:t>
            </a:r>
            <a:r>
              <a:rPr lang="fr-CA" sz="2000" b="1" dirty="0">
                <a:latin typeface="Bradley Hand ITC" panose="03070402050302030203" pitchFamily="66" charset="0"/>
              </a:rPr>
              <a:t> </a:t>
            </a:r>
            <a:r>
              <a:rPr lang="fr-CA" sz="2000" b="1" dirty="0" err="1">
                <a:latin typeface="Bradley Hand ITC" panose="03070402050302030203" pitchFamily="66" charset="0"/>
              </a:rPr>
              <a:t>teach</a:t>
            </a:r>
            <a:r>
              <a:rPr lang="fr-CA" sz="2000" b="1" dirty="0">
                <a:latin typeface="Bradley Hand ITC" panose="03070402050302030203" pitchFamily="66" charset="0"/>
              </a:rPr>
              <a:t> french , maths, sciences, arts, music, phys </a:t>
            </a:r>
            <a:r>
              <a:rPr lang="fr-CA" sz="2000" b="1" dirty="0" err="1">
                <a:latin typeface="Bradley Hand ITC" panose="03070402050302030203" pitchFamily="66" charset="0"/>
              </a:rPr>
              <a:t>ed</a:t>
            </a:r>
            <a:r>
              <a:rPr lang="fr-CA" sz="2000" b="1" dirty="0">
                <a:latin typeface="Bradley Hand ITC" panose="03070402050302030203" pitchFamily="66" charset="0"/>
              </a:rPr>
              <a:t>.</a:t>
            </a:r>
            <a:endParaRPr lang="en-US" sz="2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1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4133-7A75-484F-AF81-A5E757A77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L’autonomie et la responsabilisation</a:t>
            </a:r>
            <a:r>
              <a:rPr lang="fr-CA" sz="4000" b="0" i="0" dirty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​</a:t>
            </a:r>
            <a:endParaRPr lang="en-US" sz="4000" dirty="0"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221E0-E42C-4AC0-913E-098BF98D4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712" y="4379811"/>
            <a:ext cx="10704576" cy="1640980"/>
          </a:xfrm>
        </p:spPr>
        <p:txBody>
          <a:bodyPr>
            <a:noAutofit/>
          </a:bodyPr>
          <a:lstStyle/>
          <a:p>
            <a:pPr algn="just"/>
            <a:r>
              <a:rPr lang="fr-CA" sz="2400" b="1" i="0" u="none" strike="noStrike" dirty="0">
                <a:effectLst/>
                <a:latin typeface="Bradley Hand ITC" panose="03070402050302030203" pitchFamily="66" charset="0"/>
              </a:rPr>
              <a:t>En classe, j’encourage l’autonomie et la  responsabilisation chez les élèves. Un groupe d’élève autonome et responsable me permet de consacrer plus de temps et d’énergie à l’enseignement et non à la gestion de comportements indésirables. De plus, ceux-ci se sentent fiers de leurs accomplissements en fin de journée.</a:t>
            </a:r>
            <a:endParaRPr lang="en-US" sz="2400" b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007FF9-BE63-4A23-BC28-4B7E8F6937B5}"/>
              </a:ext>
            </a:extLst>
          </p:cNvPr>
          <p:cNvSpPr txBox="1"/>
          <p:nvPr/>
        </p:nvSpPr>
        <p:spPr>
          <a:xfrm>
            <a:off x="4336473" y="443345"/>
            <a:ext cx="71118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2200" b="1" i="1" u="sng" dirty="0" err="1">
                <a:latin typeface="Bradley Hand ITC" panose="03070402050302030203" pitchFamily="66" charset="0"/>
              </a:rPr>
              <a:t>Responsibility</a:t>
            </a:r>
            <a:r>
              <a:rPr lang="fr-CA" sz="2200" b="1" i="1" u="sng" dirty="0">
                <a:latin typeface="Bradley Hand ITC" panose="03070402050302030203" pitchFamily="66" charset="0"/>
              </a:rPr>
              <a:t> and </a:t>
            </a:r>
            <a:r>
              <a:rPr lang="fr-CA" sz="2200" b="1" i="1" u="sng" dirty="0" err="1">
                <a:latin typeface="Bradley Hand ITC" panose="03070402050302030203" pitchFamily="66" charset="0"/>
              </a:rPr>
              <a:t>autonomy</a:t>
            </a:r>
            <a:endParaRPr lang="fr-CA" sz="2200" b="1" i="1" u="sng" dirty="0">
              <a:latin typeface="Bradley Hand ITC" panose="03070402050302030203" pitchFamily="66" charset="0"/>
            </a:endParaRPr>
          </a:p>
          <a:p>
            <a:pPr algn="just"/>
            <a:r>
              <a:rPr lang="fr-CA" sz="2200" b="1" i="1" dirty="0">
                <a:latin typeface="Bradley Hand ITC" panose="03070402050302030203" pitchFamily="66" charset="0"/>
              </a:rPr>
              <a:t>In class I </a:t>
            </a:r>
            <a:r>
              <a:rPr lang="fr-CA" sz="2200" b="1" i="1" dirty="0" err="1">
                <a:latin typeface="Bradley Hand ITC" panose="03070402050302030203" pitchFamily="66" charset="0"/>
              </a:rPr>
              <a:t>strongly</a:t>
            </a:r>
            <a:r>
              <a:rPr lang="fr-CA" sz="2200" b="1" i="1" dirty="0">
                <a:latin typeface="Bradley Hand ITC" panose="03070402050302030203" pitchFamily="66" charset="0"/>
              </a:rPr>
              <a:t> encourage </a:t>
            </a:r>
            <a:r>
              <a:rPr lang="fr-CA" sz="2200" b="1" i="1" dirty="0" err="1">
                <a:latin typeface="Bradley Hand ITC" panose="03070402050302030203" pitchFamily="66" charset="0"/>
              </a:rPr>
              <a:t>students</a:t>
            </a:r>
            <a:r>
              <a:rPr lang="fr-CA" sz="2200" b="1" i="1" dirty="0">
                <a:latin typeface="Bradley Hand ITC" panose="03070402050302030203" pitchFamily="66" charset="0"/>
              </a:rPr>
              <a:t> </a:t>
            </a:r>
            <a:r>
              <a:rPr lang="fr-CA" sz="2200" b="1" i="1" dirty="0" err="1">
                <a:latin typeface="Bradley Hand ITC" panose="03070402050302030203" pitchFamily="66" charset="0"/>
              </a:rPr>
              <a:t>autonomy</a:t>
            </a:r>
            <a:r>
              <a:rPr lang="fr-CA" sz="2200" b="1" i="1" dirty="0">
                <a:latin typeface="Bradley Hand ITC" panose="03070402050302030203" pitchFamily="66" charset="0"/>
              </a:rPr>
              <a:t> and </a:t>
            </a:r>
            <a:r>
              <a:rPr lang="fr-CA" sz="2200" b="1" i="1" dirty="0" err="1">
                <a:latin typeface="Bradley Hand ITC" panose="03070402050302030203" pitchFamily="66" charset="0"/>
              </a:rPr>
              <a:t>responsibility</a:t>
            </a:r>
            <a:r>
              <a:rPr lang="fr-CA" sz="2200" b="1" i="1" dirty="0">
                <a:latin typeface="Bradley Hand ITC" panose="03070402050302030203" pitchFamily="66" charset="0"/>
              </a:rPr>
              <a:t>.</a:t>
            </a:r>
            <a:endParaRPr lang="en-US" sz="2200" b="1" i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6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1876B-64B3-417A-8672-D331CA341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721" y="137475"/>
            <a:ext cx="9281160" cy="3520440"/>
          </a:xfrm>
        </p:spPr>
        <p:txBody>
          <a:bodyPr/>
          <a:lstStyle/>
          <a:p>
            <a:r>
              <a:rPr lang="fr-CA" dirty="0">
                <a:solidFill>
                  <a:schemeClr val="tx1"/>
                </a:solidFill>
                <a:latin typeface="Bradley Hand ITC" panose="03070402050302030203" pitchFamily="66" charset="0"/>
              </a:rPr>
              <a:t>Je parle en français…</a:t>
            </a:r>
            <a:endParaRPr lang="en-US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067D3-A0D3-4896-B245-5593D3E8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889" y="3657915"/>
            <a:ext cx="11908221" cy="2154621"/>
          </a:xfrm>
        </p:spPr>
        <p:txBody>
          <a:bodyPr>
            <a:noAutofit/>
          </a:bodyPr>
          <a:lstStyle/>
          <a:p>
            <a:r>
              <a:rPr lang="fr-CA" sz="2400" b="1" dirty="0">
                <a:latin typeface="Bradley Hand ITC" panose="03070402050302030203" pitchFamily="66" charset="0"/>
              </a:rPr>
              <a:t>En classe, nous avons une gestion positive du français, afin que chaque élève fasse l’effort de parler en français en tout temps. </a:t>
            </a:r>
          </a:p>
        </p:txBody>
      </p:sp>
    </p:spTree>
    <p:extLst>
      <p:ext uri="{BB962C8B-B14F-4D97-AF65-F5344CB8AC3E}">
        <p14:creationId xmlns:p14="http://schemas.microsoft.com/office/powerpoint/2010/main" val="515252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E492-CA97-4F85-8F4C-A40D2C51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628D8-165B-4F1C-8148-F1D6F57A2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128" y="2286000"/>
            <a:ext cx="9767368" cy="3800856"/>
          </a:xfrm>
        </p:spPr>
        <p:txBody>
          <a:bodyPr>
            <a:normAutofit/>
          </a:bodyPr>
          <a:lstStyle/>
          <a:p>
            <a:r>
              <a:rPr lang="fr-FR" sz="2400" b="1" i="1" u="none" strike="noStrike" dirty="0">
                <a:effectLst/>
                <a:latin typeface="Bradley Hand ITC" panose="03070402050302030203" pitchFamily="66" charset="0"/>
              </a:rPr>
              <a:t>Si vous avez des questions ou des commentaires, veuillez m’en faire part dans l’agenda de votre enfant. </a:t>
            </a:r>
            <a:r>
              <a:rPr lang="fr-FR" sz="2400" b="1" i="1" dirty="0">
                <a:latin typeface="Bradley Hand ITC" panose="03070402050302030203" pitchFamily="66" charset="0"/>
              </a:rPr>
              <a:t>De plus,</a:t>
            </a:r>
            <a:r>
              <a:rPr lang="fr-FR" sz="2400" b="1" i="1" u="none" strike="noStrike" dirty="0">
                <a:effectLst/>
                <a:latin typeface="Bradley Hand ITC" panose="03070402050302030203" pitchFamily="66" charset="0"/>
              </a:rPr>
              <a:t> vous pouvez me contacter par courriel après les heures de classe.</a:t>
            </a:r>
            <a:r>
              <a:rPr lang="fr-FR" sz="2400" b="1" i="1" dirty="0">
                <a:effectLst/>
                <a:latin typeface="Bradley Hand ITC" panose="03070402050302030203" pitchFamily="66" charset="0"/>
              </a:rPr>
              <a:t>​</a:t>
            </a:r>
            <a:br>
              <a:rPr lang="fr-FR" sz="2400" b="0" i="1" dirty="0">
                <a:solidFill>
                  <a:srgbClr val="002060"/>
                </a:solidFill>
                <a:effectLst/>
                <a:latin typeface="Calibri Light" panose="020F0302020204030204" pitchFamily="34" charset="0"/>
              </a:rPr>
            </a:br>
            <a:endParaRPr lang="fr-FR" sz="2400" b="0" i="1" dirty="0">
              <a:solidFill>
                <a:srgbClr val="002060"/>
              </a:solidFill>
              <a:effectLst/>
              <a:latin typeface="Calibri Light" panose="020F0302020204030204" pitchFamily="34" charset="0"/>
            </a:endParaRPr>
          </a:p>
          <a:p>
            <a:r>
              <a:rPr lang="fr-FR" sz="2400" i="1" dirty="0">
                <a:solidFill>
                  <a:srgbClr val="000000"/>
                </a:solidFill>
                <a:latin typeface="Calibri Light" panose="020F0302020204030204" pitchFamily="34" charset="0"/>
                <a:hlinkClick r:id="rId2"/>
              </a:rPr>
              <a:t>annie-mylene.comeau@nbed.nb.ca</a:t>
            </a:r>
            <a:r>
              <a:rPr lang="fr-FR" sz="2400" i="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en-US" sz="24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1B1471-220F-402D-9C4E-9CCD377ABC8B}"/>
              </a:ext>
            </a:extLst>
          </p:cNvPr>
          <p:cNvSpPr txBox="1"/>
          <p:nvPr/>
        </p:nvSpPr>
        <p:spPr>
          <a:xfrm>
            <a:off x="5001491" y="471055"/>
            <a:ext cx="69330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latin typeface="Bradley Hand ITC" panose="03070402050302030203" pitchFamily="66" charset="0"/>
              </a:rPr>
              <a:t>If </a:t>
            </a:r>
            <a:r>
              <a:rPr lang="fr-CA" sz="2000" b="1" dirty="0" err="1">
                <a:latin typeface="Bradley Hand ITC" panose="03070402050302030203" pitchFamily="66" charset="0"/>
              </a:rPr>
              <a:t>you</a:t>
            </a:r>
            <a:r>
              <a:rPr lang="fr-CA" sz="2000" b="1" dirty="0">
                <a:latin typeface="Bradley Hand ITC" panose="03070402050302030203" pitchFamily="66" charset="0"/>
              </a:rPr>
              <a:t> have more question or comment, </a:t>
            </a:r>
            <a:r>
              <a:rPr lang="fr-CA" sz="2000" b="1" dirty="0" err="1">
                <a:latin typeface="Bradley Hand ITC" panose="03070402050302030203" pitchFamily="66" charset="0"/>
              </a:rPr>
              <a:t>please</a:t>
            </a:r>
            <a:r>
              <a:rPr lang="fr-CA" sz="2000" b="1" dirty="0">
                <a:latin typeface="Bradley Hand ITC" panose="03070402050302030203" pitchFamily="66" charset="0"/>
              </a:rPr>
              <a:t> </a:t>
            </a:r>
            <a:r>
              <a:rPr lang="fr-CA" sz="2000" b="1" dirty="0" err="1">
                <a:latin typeface="Bradley Hand ITC" panose="03070402050302030203" pitchFamily="66" charset="0"/>
              </a:rPr>
              <a:t>send</a:t>
            </a:r>
            <a:r>
              <a:rPr lang="fr-CA" sz="2000" b="1" dirty="0">
                <a:latin typeface="Bradley Hand ITC" panose="03070402050302030203" pitchFamily="66" charset="0"/>
              </a:rPr>
              <a:t> me an e-mail at : </a:t>
            </a:r>
            <a:r>
              <a:rPr lang="fr-CA" sz="2000" b="1" dirty="0">
                <a:latin typeface="Bradley Hand ITC" panose="03070402050302030203" pitchFamily="66" charset="0"/>
                <a:hlinkClick r:id="rId2"/>
              </a:rPr>
              <a:t>annie-mylene.comeau@nbed.nb.ca</a:t>
            </a:r>
            <a:endParaRPr lang="fr-CA" sz="2000" b="1" dirty="0">
              <a:latin typeface="Bradley Hand ITC" panose="0307040205030203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1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7061-E215-4BA2-A28D-4890A4D026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473B1-78AD-49DA-8809-D9FE748748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7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44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Rectangle 46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Rectangle 48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5" name="Group 50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66" name="Rectangle 54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84674-2727-4B0A-B11D-C4E62879C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7524" y="2064730"/>
            <a:ext cx="2942706" cy="2728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b="1" i="1" u="none" strike="noStrike" dirty="0" err="1">
                <a:solidFill>
                  <a:schemeClr val="tx2"/>
                </a:solidFill>
                <a:effectLst/>
              </a:rPr>
              <a:t>En</a:t>
            </a:r>
            <a:r>
              <a:rPr lang="en-US" sz="1800" b="1" i="1" u="none" strike="noStrike" dirty="0">
                <a:solidFill>
                  <a:schemeClr val="tx2"/>
                </a:solidFill>
                <a:effectLst/>
              </a:rPr>
              <a:t> entrant à </a:t>
            </a:r>
            <a:r>
              <a:rPr lang="en-US" sz="1800" b="1" i="1" u="none" strike="noStrike" dirty="0" err="1">
                <a:solidFill>
                  <a:schemeClr val="tx2"/>
                </a:solidFill>
                <a:effectLst/>
              </a:rPr>
              <a:t>l’école</a:t>
            </a:r>
            <a:r>
              <a:rPr lang="en-US" sz="1800" b="1" i="1" u="none" strike="noStrike" dirty="0">
                <a:solidFill>
                  <a:schemeClr val="tx2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chemeClr val="tx2"/>
                </a:solidFill>
                <a:effectLst/>
              </a:rPr>
              <a:t>chaque</a:t>
            </a:r>
            <a:r>
              <a:rPr lang="en-US" sz="1800" b="1" i="1" u="none" strike="noStrike" dirty="0">
                <a:solidFill>
                  <a:schemeClr val="tx2"/>
                </a:solidFill>
                <a:effectLst/>
              </a:rPr>
              <a:t> </a:t>
            </a:r>
            <a:r>
              <a:rPr lang="en-US" sz="1800" b="1" i="1" u="none" strike="noStrike" dirty="0" err="1">
                <a:solidFill>
                  <a:schemeClr val="tx2"/>
                </a:solidFill>
                <a:effectLst/>
              </a:rPr>
              <a:t>élève</a:t>
            </a:r>
            <a:r>
              <a:rPr lang="en-US" sz="1800" b="1" i="1" u="none" strike="noStrike" dirty="0">
                <a:solidFill>
                  <a:schemeClr val="tx2"/>
                </a:solidFill>
                <a:effectLst/>
              </a:rPr>
              <a:t> </a:t>
            </a:r>
            <a:r>
              <a:rPr lang="en-US" sz="1800" i="1" dirty="0">
                <a:solidFill>
                  <a:schemeClr val="tx2"/>
                </a:solidFill>
              </a:rPr>
              <a:t>doit </a:t>
            </a:r>
            <a:r>
              <a:rPr lang="en-US" sz="1800" i="1" dirty="0" err="1">
                <a:solidFill>
                  <a:schemeClr val="tx2"/>
                </a:solidFill>
              </a:rPr>
              <a:t>rester</a:t>
            </a:r>
            <a:r>
              <a:rPr lang="en-US" sz="1800" i="1" dirty="0">
                <a:solidFill>
                  <a:schemeClr val="tx2"/>
                </a:solidFill>
              </a:rPr>
              <a:t> à la droite du couloir et se render à</a:t>
            </a:r>
            <a:r>
              <a:rPr lang="en-US" sz="1800" b="1" i="1" u="none" strike="noStrike" dirty="0">
                <a:solidFill>
                  <a:schemeClr val="tx2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chemeClr val="tx2"/>
                </a:solidFill>
                <a:effectLst/>
              </a:rPr>
              <a:t>leur</a:t>
            </a:r>
            <a:r>
              <a:rPr lang="en-US" sz="1800" b="1" i="1" u="none" strike="noStrike" dirty="0">
                <a:solidFill>
                  <a:schemeClr val="tx2"/>
                </a:solidFill>
                <a:effectLst/>
              </a:rPr>
              <a:t> </a:t>
            </a:r>
            <a:r>
              <a:rPr lang="en-US" sz="1800" b="1" i="1" u="none" strike="noStrike" dirty="0" err="1">
                <a:solidFill>
                  <a:schemeClr val="tx2"/>
                </a:solidFill>
                <a:effectLst/>
              </a:rPr>
              <a:t>casier</a:t>
            </a:r>
            <a:r>
              <a:rPr lang="en-US" sz="1800" b="1" i="1" u="none" strike="noStrike" dirty="0">
                <a:solidFill>
                  <a:schemeClr val="tx2"/>
                </a:solidFill>
                <a:effectLst/>
              </a:rPr>
              <a:t>. </a:t>
            </a:r>
            <a:r>
              <a:rPr lang="en-US" sz="1800" b="1" i="1" dirty="0">
                <a:solidFill>
                  <a:schemeClr val="tx2"/>
                </a:solidFill>
                <a:effectLst/>
              </a:rPr>
              <a:t>​</a:t>
            </a:r>
            <a:endParaRPr lang="en-US" sz="1800" b="1" i="1" dirty="0">
              <a:solidFill>
                <a:schemeClr val="tx2"/>
              </a:solidFill>
            </a:endParaRPr>
          </a:p>
        </p:txBody>
      </p:sp>
      <p:grpSp>
        <p:nvGrpSpPr>
          <p:cNvPr id="67" name="Group 56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68" name="Oval 58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EE13B0-1212-4AD2-BE13-B8D4C3DD3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07" y="1316890"/>
            <a:ext cx="4606394" cy="42242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i="0" u="none" strike="noStrike" cap="all">
                <a:solidFill>
                  <a:srgbClr val="FFFFFF"/>
                </a:solidFill>
                <a:effectLst/>
              </a:rPr>
              <a:t>L’entrée à l’école le matin</a:t>
            </a:r>
            <a:r>
              <a:rPr lang="en-US" sz="6000" b="0" i="0" cap="all">
                <a:solidFill>
                  <a:srgbClr val="FFFFFF"/>
                </a:solidFill>
                <a:effectLst/>
              </a:rPr>
              <a:t>​</a:t>
            </a:r>
            <a:endParaRPr lang="en-US" sz="6000" cap="all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3CB0C0-46E7-4F4F-97FD-A0343F974E39}"/>
              </a:ext>
            </a:extLst>
          </p:cNvPr>
          <p:cNvSpPr txBox="1"/>
          <p:nvPr/>
        </p:nvSpPr>
        <p:spPr>
          <a:xfrm>
            <a:off x="4837043" y="596348"/>
            <a:ext cx="703690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i="1" u="sng" dirty="0" err="1"/>
              <a:t>School</a:t>
            </a:r>
            <a:r>
              <a:rPr lang="fr-CA" i="1" u="sng" dirty="0"/>
              <a:t> </a:t>
            </a:r>
            <a:r>
              <a:rPr lang="fr-CA" i="1" u="sng" dirty="0" err="1"/>
              <a:t>morning</a:t>
            </a:r>
            <a:r>
              <a:rPr lang="fr-CA" i="1" u="sng" dirty="0"/>
              <a:t> </a:t>
            </a:r>
            <a:r>
              <a:rPr lang="fr-CA" i="1" u="sng" dirty="0" err="1"/>
              <a:t>greetings</a:t>
            </a:r>
            <a:endParaRPr lang="fr-CA" i="1" u="sng" dirty="0"/>
          </a:p>
          <a:p>
            <a:pPr>
              <a:spcAft>
                <a:spcPts val="600"/>
              </a:spcAft>
            </a:pPr>
            <a:r>
              <a:rPr lang="fr-CA" i="1" dirty="0" err="1"/>
              <a:t>When</a:t>
            </a:r>
            <a:r>
              <a:rPr lang="fr-CA" i="1" dirty="0"/>
              <a:t> </a:t>
            </a:r>
            <a:r>
              <a:rPr lang="fr-CA" i="1" dirty="0" err="1"/>
              <a:t>entering</a:t>
            </a:r>
            <a:r>
              <a:rPr lang="fr-CA" i="1" dirty="0"/>
              <a:t> </a:t>
            </a:r>
            <a:r>
              <a:rPr lang="fr-CA" i="1" dirty="0" err="1"/>
              <a:t>school</a:t>
            </a:r>
            <a:r>
              <a:rPr lang="fr-CA" i="1" dirty="0"/>
              <a:t> </a:t>
            </a:r>
            <a:r>
              <a:rPr lang="fr-CA" i="1" dirty="0" err="1"/>
              <a:t>each</a:t>
            </a:r>
            <a:r>
              <a:rPr lang="fr-CA" i="1" dirty="0"/>
              <a:t> </a:t>
            </a:r>
            <a:r>
              <a:rPr lang="fr-CA" i="1" dirty="0" err="1"/>
              <a:t>student</a:t>
            </a:r>
            <a:r>
              <a:rPr lang="fr-CA" i="1" dirty="0"/>
              <a:t> </a:t>
            </a:r>
            <a:r>
              <a:rPr lang="fr-CA" i="1" dirty="0" err="1"/>
              <a:t>needs</a:t>
            </a:r>
            <a:r>
              <a:rPr lang="fr-CA" i="1" dirty="0"/>
              <a:t> to </a:t>
            </a:r>
            <a:r>
              <a:rPr lang="fr-CA" i="1" dirty="0" err="1"/>
              <a:t>stay</a:t>
            </a:r>
            <a:r>
              <a:rPr lang="fr-CA" i="1" dirty="0"/>
              <a:t> to the right and go at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lockers</a:t>
            </a:r>
            <a:r>
              <a:rPr lang="fr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88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9CBF-010B-41C6-B014-0BF843B6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u="none" strike="noStrike" dirty="0" err="1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L’entrée</a:t>
            </a:r>
            <a:r>
              <a:rPr lang="en-US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 </a:t>
            </a:r>
            <a:r>
              <a:rPr lang="en-US" sz="4000" b="1" i="0" u="none" strike="noStrike" dirty="0" err="1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en</a:t>
            </a:r>
            <a:r>
              <a:rPr lang="en-US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 salle de </a:t>
            </a:r>
            <a:r>
              <a:rPr lang="en-US" sz="4000" b="1" i="0" u="none" strike="noStrike" dirty="0" err="1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classe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128A9-9F2C-4597-8412-14CD3EB5E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4385730"/>
            <a:ext cx="10951029" cy="288592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fr-CA" sz="7000" b="1" i="1" dirty="0">
                <a:latin typeface="Bradley Hand ITC" panose="03070402050302030203" pitchFamily="66" charset="0"/>
              </a:rPr>
              <a:t>Premièrement, lorsque l’élève arrive à son casier, il doit  changer ses espadrilles. </a:t>
            </a:r>
          </a:p>
          <a:p>
            <a:pPr algn="just"/>
            <a:r>
              <a:rPr lang="fr-CA" sz="7000" b="1" i="1" dirty="0">
                <a:latin typeface="Bradley Hand ITC" panose="03070402050302030203" pitchFamily="66" charset="0"/>
              </a:rPr>
              <a:t>Ensuite, il doit rentrer sa bouteille d’eau, sa pochette de lecture, sa boîte à diner, ainsi que son agenda. </a:t>
            </a:r>
          </a:p>
          <a:p>
            <a:pPr algn="just"/>
            <a:r>
              <a:rPr lang="fr-CA" sz="7000" b="1" i="1" dirty="0">
                <a:latin typeface="Bradley Hand ITC" panose="03070402050302030203" pitchFamily="66" charset="0"/>
              </a:rPr>
              <a:t>Finalement, il doit aller changer ses livres de lecture du soir</a:t>
            </a:r>
            <a:r>
              <a:rPr lang="fr-CA" sz="5900" b="1" i="1" dirty="0">
                <a:latin typeface="Bradley Hand ITC" panose="03070402050302030203" pitchFamily="66" charset="0"/>
              </a:rPr>
              <a:t>.</a:t>
            </a:r>
            <a:endParaRPr lang="en-US" sz="5900" b="1" i="1" dirty="0">
              <a:latin typeface="Bradley Hand ITC" panose="03070402050302030203" pitchFamily="66" charset="0"/>
            </a:endParaRPr>
          </a:p>
          <a:p>
            <a:endParaRPr lang="en-US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012174-3015-4605-BAC9-9F46A99E0BA2}"/>
              </a:ext>
            </a:extLst>
          </p:cNvPr>
          <p:cNvSpPr txBox="1"/>
          <p:nvPr/>
        </p:nvSpPr>
        <p:spPr>
          <a:xfrm>
            <a:off x="5340626" y="689113"/>
            <a:ext cx="65248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u="sng" dirty="0" err="1"/>
              <a:t>Entering</a:t>
            </a:r>
            <a:r>
              <a:rPr lang="fr-CA" i="1" u="sng" dirty="0"/>
              <a:t> </a:t>
            </a:r>
            <a:r>
              <a:rPr lang="fr-CA" i="1" u="sng" dirty="0" err="1"/>
              <a:t>classroom</a:t>
            </a:r>
            <a:endParaRPr lang="fr-CA" i="1" u="sng" dirty="0"/>
          </a:p>
          <a:p>
            <a:r>
              <a:rPr lang="fr-CA" i="1" dirty="0"/>
              <a:t>First, </a:t>
            </a:r>
            <a:r>
              <a:rPr lang="fr-CA" i="1" dirty="0" err="1"/>
              <a:t>students</a:t>
            </a:r>
            <a:r>
              <a:rPr lang="fr-CA" i="1" dirty="0"/>
              <a:t> must put on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inside</a:t>
            </a:r>
            <a:r>
              <a:rPr lang="fr-CA" i="1" dirty="0"/>
              <a:t> </a:t>
            </a:r>
            <a:r>
              <a:rPr lang="fr-CA" i="1" dirty="0" err="1"/>
              <a:t>shoes</a:t>
            </a:r>
            <a:r>
              <a:rPr lang="fr-CA" i="1" dirty="0"/>
              <a:t> </a:t>
            </a:r>
            <a:r>
              <a:rPr lang="fr-CA" i="1" dirty="0" err="1"/>
              <a:t>when</a:t>
            </a:r>
            <a:r>
              <a:rPr lang="fr-CA" i="1" dirty="0"/>
              <a:t> </a:t>
            </a:r>
            <a:r>
              <a:rPr lang="fr-CA" i="1" dirty="0" err="1"/>
              <a:t>they</a:t>
            </a:r>
            <a:r>
              <a:rPr lang="fr-CA" i="1" dirty="0"/>
              <a:t> </a:t>
            </a:r>
            <a:r>
              <a:rPr lang="fr-CA" i="1" dirty="0" err="1"/>
              <a:t>get</a:t>
            </a:r>
            <a:r>
              <a:rPr lang="fr-CA" i="1" dirty="0"/>
              <a:t> to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lockers</a:t>
            </a:r>
            <a:r>
              <a:rPr lang="fr-CA" i="1" dirty="0"/>
              <a:t>. Second, </a:t>
            </a:r>
            <a:r>
              <a:rPr lang="fr-CA" i="1" dirty="0" err="1"/>
              <a:t>they</a:t>
            </a:r>
            <a:r>
              <a:rPr lang="fr-CA" i="1" dirty="0"/>
              <a:t> must </a:t>
            </a:r>
            <a:r>
              <a:rPr lang="fr-CA" i="1" dirty="0" err="1"/>
              <a:t>bring</a:t>
            </a:r>
            <a:r>
              <a:rPr lang="fr-CA" i="1" dirty="0"/>
              <a:t> </a:t>
            </a:r>
            <a:r>
              <a:rPr lang="fr-CA" i="1" dirty="0" err="1"/>
              <a:t>their</a:t>
            </a:r>
            <a:r>
              <a:rPr lang="fr-CA" i="1" dirty="0"/>
              <a:t> water </a:t>
            </a:r>
            <a:r>
              <a:rPr lang="fr-CA" i="1" dirty="0" err="1"/>
              <a:t>bottles</a:t>
            </a:r>
            <a:r>
              <a:rPr lang="fr-CA" i="1" dirty="0"/>
              <a:t>, </a:t>
            </a:r>
            <a:r>
              <a:rPr lang="fr-CA" i="1" dirty="0" err="1"/>
              <a:t>their</a:t>
            </a:r>
            <a:r>
              <a:rPr lang="fr-CA" i="1" dirty="0"/>
              <a:t> book </a:t>
            </a:r>
            <a:r>
              <a:rPr lang="fr-CA" i="1" dirty="0" err="1"/>
              <a:t>pocket</a:t>
            </a:r>
            <a:r>
              <a:rPr lang="fr-CA" i="1" dirty="0"/>
              <a:t>, lunch bag and agenda. And </a:t>
            </a:r>
            <a:r>
              <a:rPr lang="fr-CA" i="1" dirty="0" err="1"/>
              <a:t>finally</a:t>
            </a:r>
            <a:r>
              <a:rPr lang="fr-CA" i="1" dirty="0"/>
              <a:t>, </a:t>
            </a:r>
            <a:r>
              <a:rPr lang="fr-CA" i="1" dirty="0" err="1"/>
              <a:t>they</a:t>
            </a:r>
            <a:r>
              <a:rPr lang="fr-CA" i="1" dirty="0"/>
              <a:t> have to exchange books.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472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7628-92E2-49E9-9A09-D5D58418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u="none" strike="noStrike" dirty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Les billets de </a:t>
            </a:r>
            <a:r>
              <a:rPr lang="en-US" sz="4000" b="1" i="0" u="none" strike="noStrike" dirty="0" err="1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cafétéria</a:t>
            </a:r>
            <a:endParaRPr lang="en-US" sz="4000" dirty="0"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FA344-927D-4AF3-A337-09707908F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fr-CA" sz="2800" b="1" i="1" dirty="0">
                <a:latin typeface="Bradley Hand ITC" panose="03070402050302030203" pitchFamily="66" charset="0"/>
              </a:rPr>
              <a:t>Ceux et celles qui veulent un diner à la cafétéria doivent placer leur commande dans la pochette située à l’entrée de la salle de classe.</a:t>
            </a:r>
            <a:endParaRPr 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F0F333-D204-4DB0-A4A3-38D86C5EF5DC}"/>
              </a:ext>
            </a:extLst>
          </p:cNvPr>
          <p:cNvSpPr txBox="1"/>
          <p:nvPr/>
        </p:nvSpPr>
        <p:spPr>
          <a:xfrm>
            <a:off x="5007732" y="323262"/>
            <a:ext cx="6440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u="sng" dirty="0"/>
              <a:t>Cafeteria tickets</a:t>
            </a:r>
          </a:p>
          <a:p>
            <a:r>
              <a:rPr lang="fr-CA" i="1" dirty="0" err="1"/>
              <a:t>Students</a:t>
            </a:r>
            <a:r>
              <a:rPr lang="fr-CA" i="1" dirty="0"/>
              <a:t> </a:t>
            </a:r>
            <a:r>
              <a:rPr lang="fr-CA" i="1" dirty="0" err="1"/>
              <a:t>who</a:t>
            </a:r>
            <a:r>
              <a:rPr lang="fr-CA" i="1" dirty="0"/>
              <a:t> </a:t>
            </a:r>
            <a:r>
              <a:rPr lang="fr-CA" i="1" dirty="0" err="1"/>
              <a:t>eats</a:t>
            </a:r>
            <a:r>
              <a:rPr lang="fr-CA" i="1" dirty="0"/>
              <a:t> </a:t>
            </a:r>
            <a:r>
              <a:rPr lang="fr-CA" i="1" dirty="0" err="1"/>
              <a:t>from</a:t>
            </a:r>
            <a:r>
              <a:rPr lang="fr-CA" i="1" dirty="0"/>
              <a:t> the cafeteria must place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order</a:t>
            </a:r>
            <a:r>
              <a:rPr lang="fr-CA" i="1" dirty="0"/>
              <a:t> </a:t>
            </a:r>
            <a:r>
              <a:rPr lang="fr-CA" i="1" dirty="0" err="1"/>
              <a:t>inside</a:t>
            </a:r>
            <a:r>
              <a:rPr lang="fr-CA" i="1" dirty="0"/>
              <a:t> the </a:t>
            </a:r>
            <a:r>
              <a:rPr lang="fr-CA" i="1" dirty="0" err="1"/>
              <a:t>pocket</a:t>
            </a:r>
            <a:r>
              <a:rPr lang="fr-CA" i="1" dirty="0"/>
              <a:t> at the entrance of the </a:t>
            </a:r>
            <a:r>
              <a:rPr lang="fr-CA" i="1" dirty="0" err="1"/>
              <a:t>classroom</a:t>
            </a:r>
            <a:r>
              <a:rPr lang="fr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695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8CB16-39E0-40E2-8666-E9738D65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La </a:t>
            </a:r>
            <a:r>
              <a:rPr lang="en-US" sz="4000" b="1" i="0" u="none" strike="noStrike" dirty="0" err="1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récréation</a:t>
            </a:r>
            <a:r>
              <a:rPr lang="en-US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 du matin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23031-28F7-47D5-937A-8BE575602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2857" y="5020056"/>
            <a:ext cx="10276114" cy="1066800"/>
          </a:xfrm>
        </p:spPr>
        <p:txBody>
          <a:bodyPr>
            <a:noAutofit/>
          </a:bodyPr>
          <a:lstStyle/>
          <a:p>
            <a:pPr algn="just"/>
            <a:r>
              <a:rPr lang="fr-CA" sz="2800" b="1" i="1" u="none" strike="noStrike" dirty="0">
                <a:effectLst/>
                <a:latin typeface="Bradley Hand ITC" panose="03070402050302030203" pitchFamily="66" charset="0"/>
              </a:rPr>
              <a:t>Cette année, il y a une récréation à l’extérieur pour les élèves le matin. </a:t>
            </a:r>
            <a:endParaRPr 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2F3D2C-0930-4CFB-B46B-B3760178CE7C}"/>
              </a:ext>
            </a:extLst>
          </p:cNvPr>
          <p:cNvSpPr txBox="1"/>
          <p:nvPr/>
        </p:nvSpPr>
        <p:spPr>
          <a:xfrm>
            <a:off x="4903304" y="397565"/>
            <a:ext cx="700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u="sng" dirty="0"/>
              <a:t>Morning </a:t>
            </a:r>
            <a:r>
              <a:rPr lang="fr-CA" i="1" u="sng" dirty="0" err="1"/>
              <a:t>playtime</a:t>
            </a:r>
            <a:endParaRPr lang="fr-CA" i="1" u="sng" dirty="0"/>
          </a:p>
          <a:p>
            <a:r>
              <a:rPr lang="fr-CA" i="1" dirty="0"/>
              <a:t>This </a:t>
            </a:r>
            <a:r>
              <a:rPr lang="fr-CA" i="1" dirty="0" err="1"/>
              <a:t>year</a:t>
            </a:r>
            <a:r>
              <a:rPr lang="fr-CA" i="1" dirty="0"/>
              <a:t>,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is</a:t>
            </a:r>
            <a:r>
              <a:rPr lang="fr-CA" i="1" dirty="0"/>
              <a:t> an </a:t>
            </a:r>
            <a:r>
              <a:rPr lang="fr-CA" i="1" dirty="0" err="1"/>
              <a:t>outside</a:t>
            </a:r>
            <a:r>
              <a:rPr lang="fr-CA" i="1" dirty="0"/>
              <a:t> </a:t>
            </a:r>
            <a:r>
              <a:rPr lang="fr-CA" i="1" dirty="0" err="1"/>
              <a:t>playtime</a:t>
            </a:r>
            <a:r>
              <a:rPr lang="fr-CA" i="1" dirty="0"/>
              <a:t> in the </a:t>
            </a:r>
            <a:r>
              <a:rPr lang="fr-CA" i="1" dirty="0" err="1"/>
              <a:t>morning</a:t>
            </a:r>
            <a:r>
              <a:rPr lang="fr-CA" i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8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22AF8-BFE1-43CB-8E60-81491D35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>
                <a:solidFill>
                  <a:schemeClr val="tx1"/>
                </a:solidFill>
                <a:latin typeface="Bradley Hand ITC" panose="03070402050302030203" pitchFamily="66" charset="0"/>
              </a:rPr>
              <a:t>La routine du matin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25E46-051D-43B0-912A-652753A71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713" y="3678936"/>
            <a:ext cx="11252344" cy="1066800"/>
          </a:xfrm>
        </p:spPr>
        <p:txBody>
          <a:bodyPr>
            <a:noAutofit/>
          </a:bodyPr>
          <a:lstStyle/>
          <a:p>
            <a:pPr algn="just"/>
            <a:r>
              <a:rPr lang="fr-CA" sz="2800" b="1" i="1" dirty="0">
                <a:latin typeface="Bradley Hand ITC" panose="03070402050302030203" pitchFamily="66" charset="0"/>
              </a:rPr>
              <a:t>Lorsque la cloche sonne, les élèves doivent bien ranger leurs matériels et ensuite venir s’asseoir à leurs pupitres. Nous commençons toujours la journée par une brève discussion, jusqu’aux petites annonces du matin.</a:t>
            </a:r>
          </a:p>
          <a:p>
            <a:pPr algn="just"/>
            <a:r>
              <a:rPr lang="fr-CA" sz="2800" b="1" i="1" dirty="0">
                <a:latin typeface="Bradley Hand ITC" panose="03070402050302030203" pitchFamily="66" charset="0"/>
              </a:rPr>
              <a:t> Ensuite, nous allons tous au coin de lecture, afin de pratiquer divers fonctions de communications. Chaque élève à son tour de parole, afin de pratiquer l’oral.</a:t>
            </a:r>
            <a:endParaRPr 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CD965-D26F-49E8-894E-F338E7601363}"/>
              </a:ext>
            </a:extLst>
          </p:cNvPr>
          <p:cNvSpPr txBox="1"/>
          <p:nvPr/>
        </p:nvSpPr>
        <p:spPr>
          <a:xfrm>
            <a:off x="5234609" y="318052"/>
            <a:ext cx="63742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u="sng" dirty="0"/>
              <a:t>Morning routine</a:t>
            </a:r>
          </a:p>
          <a:p>
            <a:r>
              <a:rPr lang="fr-CA" i="1" dirty="0" err="1"/>
              <a:t>When</a:t>
            </a:r>
            <a:r>
              <a:rPr lang="fr-CA" i="1" dirty="0"/>
              <a:t> the </a:t>
            </a:r>
            <a:r>
              <a:rPr lang="fr-CA" i="1" dirty="0" err="1"/>
              <a:t>bell</a:t>
            </a:r>
            <a:r>
              <a:rPr lang="fr-CA" i="1" dirty="0"/>
              <a:t> rings, </a:t>
            </a:r>
            <a:r>
              <a:rPr lang="fr-CA" i="1" dirty="0" err="1"/>
              <a:t>students</a:t>
            </a:r>
            <a:r>
              <a:rPr lang="fr-CA" i="1" dirty="0"/>
              <a:t> must put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material</a:t>
            </a:r>
            <a:r>
              <a:rPr lang="fr-CA" i="1" dirty="0"/>
              <a:t> </a:t>
            </a:r>
            <a:r>
              <a:rPr lang="fr-CA" i="1" dirty="0" err="1"/>
              <a:t>away</a:t>
            </a:r>
            <a:r>
              <a:rPr lang="fr-CA" i="1" dirty="0"/>
              <a:t> and have a </a:t>
            </a:r>
            <a:r>
              <a:rPr lang="fr-CA" i="1" dirty="0" err="1"/>
              <a:t>seat</a:t>
            </a:r>
            <a:r>
              <a:rPr lang="fr-CA" i="1" dirty="0"/>
              <a:t> at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assigned</a:t>
            </a:r>
            <a:r>
              <a:rPr lang="fr-CA" i="1" dirty="0"/>
              <a:t> desk.</a:t>
            </a:r>
          </a:p>
          <a:p>
            <a:r>
              <a:rPr lang="fr-CA" i="1" dirty="0" err="1"/>
              <a:t>After</a:t>
            </a:r>
            <a:r>
              <a:rPr lang="fr-CA" i="1" dirty="0"/>
              <a:t> </a:t>
            </a:r>
            <a:r>
              <a:rPr lang="fr-CA" i="1" dirty="0" err="1"/>
              <a:t>our</a:t>
            </a:r>
            <a:r>
              <a:rPr lang="fr-CA" i="1" dirty="0"/>
              <a:t> </a:t>
            </a:r>
            <a:r>
              <a:rPr lang="fr-CA" i="1" dirty="0" err="1"/>
              <a:t>little</a:t>
            </a:r>
            <a:r>
              <a:rPr lang="fr-CA" i="1" dirty="0"/>
              <a:t> </a:t>
            </a:r>
            <a:r>
              <a:rPr lang="fr-CA" i="1" dirty="0" err="1"/>
              <a:t>morning</a:t>
            </a:r>
            <a:r>
              <a:rPr lang="fr-CA" i="1" dirty="0"/>
              <a:t> discussion, </a:t>
            </a:r>
            <a:r>
              <a:rPr lang="fr-CA" i="1" dirty="0" err="1"/>
              <a:t>we</a:t>
            </a:r>
            <a:r>
              <a:rPr lang="fr-CA" i="1" dirty="0"/>
              <a:t> </a:t>
            </a:r>
            <a:r>
              <a:rPr lang="fr-CA" i="1" dirty="0" err="1"/>
              <a:t>gather</a:t>
            </a:r>
            <a:r>
              <a:rPr lang="fr-CA" i="1" dirty="0"/>
              <a:t> in the </a:t>
            </a:r>
            <a:r>
              <a:rPr lang="fr-CA" i="1" dirty="0" err="1"/>
              <a:t>reading</a:t>
            </a:r>
            <a:r>
              <a:rPr lang="fr-CA" i="1" dirty="0"/>
              <a:t> area to practice communications </a:t>
            </a:r>
            <a:r>
              <a:rPr lang="fr-CA" i="1" dirty="0" err="1"/>
              <a:t>skills</a:t>
            </a:r>
            <a:r>
              <a:rPr lang="fr-CA" i="1" dirty="0"/>
              <a:t>. </a:t>
            </a:r>
            <a:r>
              <a:rPr lang="fr-CA" i="1" dirty="0" err="1"/>
              <a:t>Each</a:t>
            </a:r>
            <a:r>
              <a:rPr lang="fr-CA" i="1" dirty="0"/>
              <a:t> </a:t>
            </a:r>
            <a:r>
              <a:rPr lang="fr-CA" i="1" dirty="0" err="1"/>
              <a:t>student</a:t>
            </a:r>
            <a:r>
              <a:rPr lang="fr-CA" i="1" dirty="0"/>
              <a:t> </a:t>
            </a:r>
            <a:r>
              <a:rPr lang="fr-CA" i="1" dirty="0" err="1"/>
              <a:t>get</a:t>
            </a:r>
            <a:r>
              <a:rPr lang="fr-CA" i="1" dirty="0"/>
              <a:t> </a:t>
            </a:r>
            <a:r>
              <a:rPr lang="fr-CA" i="1" dirty="0" err="1"/>
              <a:t>their</a:t>
            </a:r>
            <a:r>
              <a:rPr lang="fr-CA" i="1" dirty="0"/>
              <a:t> chance to practice.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620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3C880-DD33-40C4-A27D-1A44D02E0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>
                <a:solidFill>
                  <a:schemeClr val="tx1"/>
                </a:solidFill>
                <a:latin typeface="Bradley Hand ITC" panose="03070402050302030203" pitchFamily="66" charset="0"/>
              </a:rPr>
              <a:t>5 au quotidien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4F5AF-F78D-4094-9F18-22B4F04F3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1886" y="3784954"/>
            <a:ext cx="11560628" cy="1341120"/>
          </a:xfrm>
        </p:spPr>
        <p:txBody>
          <a:bodyPr>
            <a:noAutofit/>
          </a:bodyPr>
          <a:lstStyle/>
          <a:p>
            <a:pPr algn="just"/>
            <a:r>
              <a:rPr lang="fr-CA" sz="2800" b="1" i="1" dirty="0">
                <a:latin typeface="Bradley Hand ITC" panose="03070402050302030203" pitchFamily="66" charset="0"/>
              </a:rPr>
              <a:t>Tous les jours de la semaine, les élèves ont  une différente station, afin de pratiquer, soit; la lecture à deux, l’écoute active d’un texte (</a:t>
            </a:r>
            <a:r>
              <a:rPr lang="fr-CA" sz="2800" b="1" i="1" dirty="0" err="1">
                <a:latin typeface="Bradley Hand ITC" panose="03070402050302030203" pitchFamily="66" charset="0"/>
              </a:rPr>
              <a:t>Ipad</a:t>
            </a:r>
            <a:r>
              <a:rPr lang="fr-CA" sz="2800" b="1" i="1" dirty="0">
                <a:latin typeface="Bradley Hand ITC" panose="03070402050302030203" pitchFamily="66" charset="0"/>
              </a:rPr>
              <a:t>), mini-écriture, la lecture guidée et l’étude des murs de thèmes.</a:t>
            </a:r>
          </a:p>
          <a:p>
            <a:pPr algn="just"/>
            <a:r>
              <a:rPr lang="en-US" sz="2800" b="1" i="1" dirty="0" err="1">
                <a:latin typeface="Bradley Hand ITC" panose="03070402050302030203" pitchFamily="66" charset="0"/>
              </a:rPr>
              <a:t>C’est</a:t>
            </a:r>
            <a:r>
              <a:rPr lang="en-US" sz="2800" b="1" i="1" dirty="0">
                <a:latin typeface="Bradley Hand ITC" panose="03070402050302030203" pitchFamily="66" charset="0"/>
              </a:rPr>
              <a:t> </a:t>
            </a:r>
            <a:r>
              <a:rPr lang="en-US" sz="2800" b="1" i="1" dirty="0" err="1">
                <a:latin typeface="Bradley Hand ITC" panose="03070402050302030203" pitchFamily="66" charset="0"/>
              </a:rPr>
              <a:t>aussi</a:t>
            </a:r>
            <a:r>
              <a:rPr lang="en-US" sz="2800" b="1" i="1" dirty="0">
                <a:latin typeface="Bradley Hand ITC" panose="03070402050302030203" pitchFamily="66" charset="0"/>
              </a:rPr>
              <a:t> pendant </a:t>
            </a:r>
            <a:r>
              <a:rPr lang="en-US" sz="2800" b="1" i="1" dirty="0" err="1">
                <a:latin typeface="Bradley Hand ITC" panose="03070402050302030203" pitchFamily="66" charset="0"/>
              </a:rPr>
              <a:t>ce</a:t>
            </a:r>
            <a:r>
              <a:rPr lang="en-US" sz="2800" b="1" i="1" dirty="0">
                <a:latin typeface="Bradley Hand ITC" panose="03070402050302030203" pitchFamily="66" charset="0"/>
              </a:rPr>
              <a:t> temps, que je </a:t>
            </a:r>
            <a:r>
              <a:rPr lang="en-US" sz="2800" b="1" i="1" dirty="0" err="1">
                <a:latin typeface="Bradley Hand ITC" panose="03070402050302030203" pitchFamily="66" charset="0"/>
              </a:rPr>
              <a:t>fais</a:t>
            </a:r>
            <a:r>
              <a:rPr lang="en-US" sz="2800" b="1" i="1" dirty="0">
                <a:latin typeface="Bradley Hand ITC" panose="03070402050302030203" pitchFamily="66" charset="0"/>
              </a:rPr>
              <a:t> du </a:t>
            </a:r>
            <a:r>
              <a:rPr lang="en-US" sz="2800" b="1" i="1" dirty="0" err="1">
                <a:latin typeface="Bradley Hand ITC" panose="03070402050302030203" pitchFamily="66" charset="0"/>
              </a:rPr>
              <a:t>renforcement</a:t>
            </a:r>
            <a:r>
              <a:rPr lang="en-US" sz="2800" b="1" i="1" dirty="0">
                <a:latin typeface="Bradley Hand ITC" panose="03070402050302030203" pitchFamily="66" charset="0"/>
              </a:rPr>
              <a:t> </a:t>
            </a:r>
            <a:r>
              <a:rPr lang="en-US" sz="2800" b="1" i="1" dirty="0" err="1">
                <a:latin typeface="Bradley Hand ITC" panose="03070402050302030203" pitchFamily="66" charset="0"/>
              </a:rPr>
              <a:t>en</a:t>
            </a:r>
            <a:r>
              <a:rPr lang="en-US" sz="2800" b="1" i="1" dirty="0">
                <a:latin typeface="Bradley Hand ITC" panose="03070402050302030203" pitchFamily="66" charset="0"/>
              </a:rPr>
              <a:t> lecture avec </a:t>
            </a:r>
            <a:r>
              <a:rPr lang="en-US" sz="2800" b="1" i="1" dirty="0" err="1">
                <a:latin typeface="Bradley Hand ITC" panose="03070402050302030203" pitchFamily="66" charset="0"/>
              </a:rPr>
              <a:t>quelques</a:t>
            </a:r>
            <a:r>
              <a:rPr lang="en-US" sz="2800" b="1" i="1" dirty="0">
                <a:latin typeface="Bradley Hand ITC" panose="03070402050302030203" pitchFamily="66" charset="0"/>
              </a:rPr>
              <a:t> </a:t>
            </a:r>
            <a:r>
              <a:rPr lang="en-US" sz="2800" b="1" i="1" dirty="0" err="1">
                <a:latin typeface="Bradley Hand ITC" panose="03070402050302030203" pitchFamily="66" charset="0"/>
              </a:rPr>
              <a:t>élèves</a:t>
            </a:r>
            <a:r>
              <a:rPr lang="en-US" sz="2800" b="1" i="1" dirty="0">
                <a:latin typeface="Bradley Hand ITC" panose="03070402050302030203" pitchFamily="66" charset="0"/>
              </a:rPr>
              <a:t>. (lecture </a:t>
            </a:r>
            <a:r>
              <a:rPr lang="en-US" sz="2800" b="1" i="1" dirty="0" err="1">
                <a:latin typeface="Bradley Hand ITC" panose="03070402050302030203" pitchFamily="66" charset="0"/>
              </a:rPr>
              <a:t>guidée</a:t>
            </a:r>
            <a:r>
              <a:rPr lang="en-US" sz="2800" b="1" i="1" dirty="0">
                <a:latin typeface="Bradley Hand ITC" panose="03070402050302030203" pitchFamily="66" charset="0"/>
              </a:rPr>
              <a:t>)</a:t>
            </a:r>
            <a:endParaRPr lang="fr-CA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16A53B-5D0D-48F2-A075-F336FAE4CE5B}"/>
              </a:ext>
            </a:extLst>
          </p:cNvPr>
          <p:cNvSpPr txBox="1"/>
          <p:nvPr/>
        </p:nvSpPr>
        <p:spPr>
          <a:xfrm>
            <a:off x="4638261" y="490330"/>
            <a:ext cx="6612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i="1" u="sng" dirty="0"/>
              <a:t>Daily five</a:t>
            </a:r>
          </a:p>
          <a:p>
            <a:pPr algn="just"/>
            <a:r>
              <a:rPr lang="fr-CA" i="1" dirty="0"/>
              <a:t>Everyday of the </a:t>
            </a:r>
            <a:r>
              <a:rPr lang="fr-CA" i="1" dirty="0" err="1"/>
              <a:t>week</a:t>
            </a:r>
            <a:r>
              <a:rPr lang="fr-CA" i="1" dirty="0"/>
              <a:t> </a:t>
            </a:r>
            <a:r>
              <a:rPr lang="fr-CA" i="1" dirty="0" err="1"/>
              <a:t>students</a:t>
            </a:r>
            <a:r>
              <a:rPr lang="fr-CA" i="1" dirty="0"/>
              <a:t> </a:t>
            </a:r>
            <a:r>
              <a:rPr lang="fr-CA" i="1" dirty="0" err="1"/>
              <a:t>get</a:t>
            </a:r>
            <a:r>
              <a:rPr lang="fr-CA" i="1" dirty="0"/>
              <a:t> </a:t>
            </a:r>
            <a:r>
              <a:rPr lang="fr-CA" i="1" dirty="0" err="1"/>
              <a:t>their</a:t>
            </a:r>
            <a:r>
              <a:rPr lang="fr-CA" i="1" dirty="0"/>
              <a:t> chance to practice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reading</a:t>
            </a:r>
            <a:r>
              <a:rPr lang="fr-CA" i="1" dirty="0"/>
              <a:t> in groups of </a:t>
            </a:r>
            <a:r>
              <a:rPr lang="fr-CA" i="1" dirty="0" err="1"/>
              <a:t>two</a:t>
            </a:r>
            <a:r>
              <a:rPr lang="fr-CA" i="1" dirty="0"/>
              <a:t>, active </a:t>
            </a:r>
            <a:r>
              <a:rPr lang="fr-CA" i="1" dirty="0" err="1"/>
              <a:t>listening</a:t>
            </a:r>
            <a:r>
              <a:rPr lang="fr-CA" i="1" dirty="0"/>
              <a:t> (</a:t>
            </a:r>
            <a:r>
              <a:rPr lang="fr-CA" i="1" dirty="0" err="1"/>
              <a:t>Ipad</a:t>
            </a:r>
            <a:r>
              <a:rPr lang="fr-CA" i="1" dirty="0"/>
              <a:t>), </a:t>
            </a:r>
            <a:r>
              <a:rPr lang="fr-CA" i="1" dirty="0" err="1"/>
              <a:t>writing</a:t>
            </a:r>
            <a:r>
              <a:rPr lang="fr-CA" i="1" dirty="0"/>
              <a:t>, </a:t>
            </a:r>
            <a:r>
              <a:rPr lang="fr-CA" i="1" dirty="0" err="1"/>
              <a:t>spelling</a:t>
            </a:r>
            <a:r>
              <a:rPr lang="fr-CA" i="1" dirty="0"/>
              <a:t> </a:t>
            </a:r>
            <a:r>
              <a:rPr lang="fr-CA" i="1" dirty="0" err="1"/>
              <a:t>words</a:t>
            </a:r>
            <a:r>
              <a:rPr lang="fr-CA" i="1" dirty="0"/>
              <a:t> and </a:t>
            </a:r>
            <a:r>
              <a:rPr lang="fr-CA" i="1" dirty="0" err="1"/>
              <a:t>guiding</a:t>
            </a:r>
            <a:r>
              <a:rPr lang="fr-CA" i="1" dirty="0"/>
              <a:t> </a:t>
            </a:r>
            <a:r>
              <a:rPr lang="fr-CA" i="1" dirty="0" err="1"/>
              <a:t>reading</a:t>
            </a:r>
            <a:r>
              <a:rPr lang="fr-CA" i="1" dirty="0"/>
              <a:t> </a:t>
            </a:r>
            <a:r>
              <a:rPr lang="fr-CA" i="1" dirty="0" err="1"/>
              <a:t>with</a:t>
            </a:r>
            <a:r>
              <a:rPr lang="fr-CA" i="1" dirty="0"/>
              <a:t> me.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623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EE7D-E3CF-4835-9037-00AEC2E1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975360"/>
            <a:ext cx="9281160" cy="3520440"/>
          </a:xfrm>
        </p:spPr>
        <p:txBody>
          <a:bodyPr>
            <a:normAutofit/>
          </a:bodyPr>
          <a:lstStyle/>
          <a:p>
            <a:r>
              <a:rPr lang="fr-CA" sz="4000" b="1" i="0" u="none" strike="noStrike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Le travail individuel</a:t>
            </a:r>
            <a:r>
              <a:rPr lang="fr-CA" sz="4000" b="0" i="0" dirty="0"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​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6081B-4C81-473C-8169-629B07217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143" y="3429000"/>
            <a:ext cx="11647714" cy="1066800"/>
          </a:xfrm>
        </p:spPr>
        <p:txBody>
          <a:bodyPr>
            <a:noAutofit/>
          </a:bodyPr>
          <a:lstStyle/>
          <a:p>
            <a:pPr algn="just"/>
            <a:r>
              <a:rPr lang="fr-CA" sz="2800" b="1" i="0" u="none" strike="noStrike" dirty="0">
                <a:effectLst/>
                <a:latin typeface="Bradley Hand ITC" panose="03070402050302030203" pitchFamily="66" charset="0"/>
              </a:rPr>
              <a:t>Les élèves auront à accomplir des tâches de façon individuelle à chaque jour. </a:t>
            </a:r>
          </a:p>
          <a:p>
            <a:pPr algn="just"/>
            <a:r>
              <a:rPr lang="fr-CA" sz="2800" b="1" i="0" u="none" strike="noStrike" dirty="0">
                <a:effectLst/>
                <a:latin typeface="Bradley Hand ITC" panose="03070402050302030203" pitchFamily="66" charset="0"/>
              </a:rPr>
              <a:t>Le travail individuel de votre enfant me permet d’évaluer son potentiel, son autonomie et sa résilience. Ceux-ci profitent d’un système de renforcement positif individualisé. Ils peuvent ainsi gagner des privilèges lorsqu’ils font le travail demandé ou lorsqu’ils font preuve de comportements propices à l’apprentissage.</a:t>
            </a:r>
            <a:endParaRPr lang="en-US" sz="2800" b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C638A-5D31-44CA-8C2B-B95D30CFE91A}"/>
              </a:ext>
            </a:extLst>
          </p:cNvPr>
          <p:cNvSpPr txBox="1"/>
          <p:nvPr/>
        </p:nvSpPr>
        <p:spPr>
          <a:xfrm>
            <a:off x="5221357" y="304800"/>
            <a:ext cx="6698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i="1" u="sng" dirty="0" err="1"/>
              <a:t>Individual</a:t>
            </a:r>
            <a:r>
              <a:rPr lang="fr-CA" i="1" u="sng" dirty="0"/>
              <a:t> </a:t>
            </a:r>
            <a:r>
              <a:rPr lang="fr-CA" i="1" u="sng" dirty="0" err="1"/>
              <a:t>work</a:t>
            </a:r>
            <a:endParaRPr lang="fr-CA" i="1" u="sng" dirty="0"/>
          </a:p>
          <a:p>
            <a:pPr algn="just"/>
            <a:r>
              <a:rPr lang="fr-CA" i="1" dirty="0" err="1"/>
              <a:t>Each</a:t>
            </a:r>
            <a:r>
              <a:rPr lang="fr-CA" i="1" dirty="0"/>
              <a:t> </a:t>
            </a:r>
            <a:r>
              <a:rPr lang="fr-CA" i="1" dirty="0" err="1"/>
              <a:t>student</a:t>
            </a:r>
            <a:r>
              <a:rPr lang="fr-CA" i="1" dirty="0"/>
              <a:t> </a:t>
            </a:r>
            <a:r>
              <a:rPr lang="fr-CA" i="1" dirty="0" err="1"/>
              <a:t>will</a:t>
            </a:r>
            <a:r>
              <a:rPr lang="fr-CA" i="1" dirty="0"/>
              <a:t> have to </a:t>
            </a:r>
            <a:r>
              <a:rPr lang="fr-CA" i="1" dirty="0" err="1"/>
              <a:t>accomplish</a:t>
            </a:r>
            <a:r>
              <a:rPr lang="fr-CA" i="1" dirty="0"/>
              <a:t> </a:t>
            </a:r>
            <a:r>
              <a:rPr lang="fr-CA" i="1" dirty="0" err="1"/>
              <a:t>task</a:t>
            </a:r>
            <a:r>
              <a:rPr lang="fr-CA" i="1" dirty="0"/>
              <a:t> </a:t>
            </a:r>
            <a:r>
              <a:rPr lang="fr-CA" i="1" dirty="0" err="1"/>
              <a:t>everyday</a:t>
            </a:r>
            <a:r>
              <a:rPr lang="fr-CA" i="1" dirty="0"/>
              <a:t>. It </a:t>
            </a:r>
            <a:r>
              <a:rPr lang="fr-CA" i="1" dirty="0" err="1"/>
              <a:t>will</a:t>
            </a:r>
            <a:r>
              <a:rPr lang="fr-CA" i="1" dirty="0"/>
              <a:t> </a:t>
            </a:r>
            <a:r>
              <a:rPr lang="fr-CA" i="1" dirty="0" err="1"/>
              <a:t>allow</a:t>
            </a:r>
            <a:r>
              <a:rPr lang="fr-CA" i="1" dirty="0"/>
              <a:t> me to </a:t>
            </a:r>
            <a:r>
              <a:rPr lang="fr-CA" i="1" dirty="0" err="1"/>
              <a:t>evaluate</a:t>
            </a:r>
            <a:r>
              <a:rPr lang="fr-CA" i="1" dirty="0"/>
              <a:t> </a:t>
            </a:r>
            <a:r>
              <a:rPr lang="fr-CA" i="1" dirty="0" err="1"/>
              <a:t>their</a:t>
            </a:r>
            <a:r>
              <a:rPr lang="fr-CA" i="1" dirty="0"/>
              <a:t> </a:t>
            </a:r>
            <a:r>
              <a:rPr lang="fr-CA" i="1" dirty="0" err="1"/>
              <a:t>individual</a:t>
            </a:r>
            <a:r>
              <a:rPr lang="fr-CA" i="1" dirty="0"/>
              <a:t> </a:t>
            </a:r>
            <a:r>
              <a:rPr lang="fr-CA" i="1" dirty="0" err="1"/>
              <a:t>potential</a:t>
            </a:r>
            <a:r>
              <a:rPr lang="fr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740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BFB53-A7F4-44E0-AD25-2C7D1679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>
                <a:solidFill>
                  <a:schemeClr val="tx1"/>
                </a:solidFill>
                <a:latin typeface="Bradley Hand ITC" panose="03070402050302030203" pitchFamily="66" charset="0"/>
              </a:rPr>
              <a:t>La collation</a:t>
            </a:r>
            <a:endParaRPr lang="en-US" sz="40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42916-1B4E-4E25-AC7D-EF11E466D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371" y="5020056"/>
            <a:ext cx="11560629" cy="1066800"/>
          </a:xfrm>
        </p:spPr>
        <p:txBody>
          <a:bodyPr>
            <a:noAutofit/>
          </a:bodyPr>
          <a:lstStyle/>
          <a:p>
            <a:r>
              <a:rPr lang="fr-CA" sz="2800" b="1" i="1" dirty="0">
                <a:latin typeface="Bradley Hand ITC" panose="03070402050302030203" pitchFamily="66" charset="0"/>
              </a:rPr>
              <a:t>Tous les jours, ils ont une collation vers 9h45 jusqu’à 10h00. Je profite souvent de ce moment pour que quelques élèves puissent venir présenter un objet qu’il aime bien à la classe. </a:t>
            </a:r>
            <a:r>
              <a:rPr lang="fr-CA" sz="2800" b="1" i="1" dirty="0">
                <a:latin typeface="Bradley Hand ITC" panose="03070402050302030203" pitchFamily="66" charset="0"/>
                <a:sym typeface="Wingdings" panose="05000000000000000000" pitchFamily="2" charset="2"/>
              </a:rPr>
              <a:t></a:t>
            </a:r>
            <a:endParaRPr 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864FD3-1FA7-4281-9C33-44D75BDD236D}"/>
              </a:ext>
            </a:extLst>
          </p:cNvPr>
          <p:cNvSpPr txBox="1"/>
          <p:nvPr/>
        </p:nvSpPr>
        <p:spPr>
          <a:xfrm>
            <a:off x="4810539" y="596348"/>
            <a:ext cx="674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u="sng" dirty="0"/>
              <a:t>Snack</a:t>
            </a:r>
          </a:p>
          <a:p>
            <a:r>
              <a:rPr lang="fr-CA" i="1" dirty="0"/>
              <a:t>Everyday snacks are </a:t>
            </a:r>
            <a:r>
              <a:rPr lang="fr-CA" i="1" dirty="0" err="1"/>
              <a:t>from</a:t>
            </a:r>
            <a:r>
              <a:rPr lang="fr-CA" i="1" dirty="0"/>
              <a:t> 9:45 to 10:00</a:t>
            </a:r>
            <a:r>
              <a:rPr lang="fr-C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14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1175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Bookman Old Style</vt:lpstr>
      <vt:lpstr>Bradley Hand ITC</vt:lpstr>
      <vt:lpstr>Calibri</vt:lpstr>
      <vt:lpstr>Calibri Light</vt:lpstr>
      <vt:lpstr>Century Gothic</vt:lpstr>
      <vt:lpstr>Rockwell Extra Bold</vt:lpstr>
      <vt:lpstr>Wingdings</vt:lpstr>
      <vt:lpstr>Wood Type</vt:lpstr>
      <vt:lpstr>Informations destinées aux parents</vt:lpstr>
      <vt:lpstr>L’entrée à l’école le matin​</vt:lpstr>
      <vt:lpstr>L’entrée en salle de classe</vt:lpstr>
      <vt:lpstr>Les billets de cafétéria</vt:lpstr>
      <vt:lpstr>La récréation du matin</vt:lpstr>
      <vt:lpstr>La routine du matin</vt:lpstr>
      <vt:lpstr>5 au quotidien</vt:lpstr>
      <vt:lpstr>Le travail individuel​</vt:lpstr>
      <vt:lpstr>La collation</vt:lpstr>
      <vt:lpstr>Les présentations​</vt:lpstr>
      <vt:lpstr>La circulation dans l’école</vt:lpstr>
      <vt:lpstr>La cour de récréation​</vt:lpstr>
      <vt:lpstr>Les évaluations​</vt:lpstr>
      <vt:lpstr>Cette année, je vais engeigner le français, les mathématiques, les sciences humaines, le mieux-être, les sciences , les arts, la musique, ainsi que l’éducation physique. Pour connaitre les objectifs des programmes d’étude de la 4e année, vous pouvez vous rendre à l’adresse électronique ci-dessous:​ </vt:lpstr>
      <vt:lpstr>L’autonomie et la responsabilisation​</vt:lpstr>
      <vt:lpstr>Je parle en français…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 destinées aux parents</dc:title>
  <dc:creator>Comeau, Annie-Mylene (ASD-N)</dc:creator>
  <cp:lastModifiedBy>Comeau, Annie-Mylene (ASD-N)</cp:lastModifiedBy>
  <cp:revision>9</cp:revision>
  <dcterms:created xsi:type="dcterms:W3CDTF">2020-10-01T00:37:59Z</dcterms:created>
  <dcterms:modified xsi:type="dcterms:W3CDTF">2021-09-10T22:53:05Z</dcterms:modified>
</cp:coreProperties>
</file>